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7" r:id="rId1"/>
  </p:sldMasterIdLst>
  <p:notesMasterIdLst>
    <p:notesMasterId r:id="rId23"/>
  </p:notesMasterIdLst>
  <p:handoutMasterIdLst>
    <p:handoutMasterId r:id="rId24"/>
  </p:handoutMasterIdLst>
  <p:sldIdLst>
    <p:sldId id="276" r:id="rId2"/>
    <p:sldId id="256" r:id="rId3"/>
    <p:sldId id="257" r:id="rId4"/>
    <p:sldId id="269" r:id="rId5"/>
    <p:sldId id="258" r:id="rId6"/>
    <p:sldId id="259" r:id="rId7"/>
    <p:sldId id="260" r:id="rId8"/>
    <p:sldId id="261" r:id="rId9"/>
    <p:sldId id="262" r:id="rId10"/>
    <p:sldId id="263" r:id="rId11"/>
    <p:sldId id="264" r:id="rId12"/>
    <p:sldId id="265" r:id="rId13"/>
    <p:sldId id="266" r:id="rId14"/>
    <p:sldId id="267" r:id="rId15"/>
    <p:sldId id="268" r:id="rId16"/>
    <p:sldId id="270" r:id="rId17"/>
    <p:sldId id="271" r:id="rId18"/>
    <p:sldId id="273" r:id="rId19"/>
    <p:sldId id="274" r:id="rId20"/>
    <p:sldId id="275"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0" autoAdjust="0"/>
    <p:restoredTop sz="94660"/>
  </p:normalViewPr>
  <p:slideViewPr>
    <p:cSldViewPr snapToGrid="0">
      <p:cViewPr varScale="1">
        <p:scale>
          <a:sx n="89" d="100"/>
          <a:sy n="89" d="100"/>
        </p:scale>
        <p:origin x="235"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780039-7EB0-44FA-8C51-474EFDB20DC0}" type="datetimeFigureOut">
              <a:rPr lang="en-IN" smtClean="0"/>
              <a:t>24-11-2019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D69468-AB38-46CF-8ACE-46CE1C36A532}" type="slidenum">
              <a:rPr lang="en-IN" smtClean="0"/>
              <a:t>‹#›</a:t>
            </a:fld>
            <a:endParaRPr lang="en-IN"/>
          </a:p>
        </p:txBody>
      </p:sp>
    </p:spTree>
    <p:extLst>
      <p:ext uri="{BB962C8B-B14F-4D97-AF65-F5344CB8AC3E}">
        <p14:creationId xmlns:p14="http://schemas.microsoft.com/office/powerpoint/2010/main" val="16516063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F7CFE-1237-462E-85B6-8BC58DB01D99}" type="datetimeFigureOut">
              <a:rPr lang="en-IN" smtClean="0"/>
              <a:t>24-11-2019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9CC11-71FE-4BD8-932D-66F9B21C08D6}" type="slidenum">
              <a:rPr lang="en-IN" smtClean="0"/>
              <a:t>‹#›</a:t>
            </a:fld>
            <a:endParaRPr lang="en-IN"/>
          </a:p>
        </p:txBody>
      </p:sp>
    </p:spTree>
    <p:extLst>
      <p:ext uri="{BB962C8B-B14F-4D97-AF65-F5344CB8AC3E}">
        <p14:creationId xmlns:p14="http://schemas.microsoft.com/office/powerpoint/2010/main" val="38459612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4C9CC11-71FE-4BD8-932D-66F9B21C08D6}" type="slidenum">
              <a:rPr lang="en-IN" smtClean="0"/>
              <a:t>3</a:t>
            </a:fld>
            <a:endParaRPr lang="en-IN"/>
          </a:p>
        </p:txBody>
      </p:sp>
    </p:spTree>
    <p:extLst>
      <p:ext uri="{BB962C8B-B14F-4D97-AF65-F5344CB8AC3E}">
        <p14:creationId xmlns:p14="http://schemas.microsoft.com/office/powerpoint/2010/main" val="864744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AAD347D-5ACD-4C99-B74B-A9C85AD731AF}" type="datetimeFigureOut">
              <a:rPr lang="en-US" smtClean="0"/>
              <a:t>11/24/2019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02111984F56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5424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668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1910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497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617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41789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88952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7783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268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56993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7034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5356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7892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285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234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9407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2344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09A250-FF31-4206-8172-F9D3106AACB1}" type="datetimeFigureOut">
              <a:rPr lang="en-US" smtClean="0"/>
              <a:t>11/24/2019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96828696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2323410"/>
            <a:ext cx="10647485" cy="3892752"/>
          </a:xfrm>
          <a:prstGeom prst="rect">
            <a:avLst/>
          </a:prstGeom>
        </p:spPr>
      </p:pic>
      <p:sp>
        <p:nvSpPr>
          <p:cNvPr id="12" name="TextBox 11"/>
          <p:cNvSpPr txBox="1"/>
          <p:nvPr/>
        </p:nvSpPr>
        <p:spPr>
          <a:xfrm>
            <a:off x="3950898" y="1319842"/>
            <a:ext cx="3950898" cy="369332"/>
          </a:xfrm>
          <a:prstGeom prst="rect">
            <a:avLst/>
          </a:prstGeom>
          <a:noFill/>
        </p:spPr>
        <p:txBody>
          <a:bodyPr wrap="square" rtlCol="0">
            <a:spAutoFit/>
          </a:bodyPr>
          <a:lstStyle/>
          <a:p>
            <a:r>
              <a:rPr lang="en-US" dirty="0" smtClean="0"/>
              <a:t> </a:t>
            </a:r>
            <a:endParaRPr lang="en-IN" dirty="0"/>
          </a:p>
        </p:txBody>
      </p:sp>
      <p:sp>
        <p:nvSpPr>
          <p:cNvPr id="13" name="Title 1"/>
          <p:cNvSpPr txBox="1">
            <a:spLocks/>
          </p:cNvSpPr>
          <p:nvPr/>
        </p:nvSpPr>
        <p:spPr>
          <a:xfrm>
            <a:off x="1095555" y="931653"/>
            <a:ext cx="9920377" cy="1268084"/>
          </a:xfrm>
          <a:prstGeom prst="rect">
            <a:avLst/>
          </a:prstGeom>
          <a:noFill/>
          <a:ln w="15875"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dk1"/>
                </a:solidFill>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US" smtClean="0">
                <a:solidFill>
                  <a:schemeClr val="accent3">
                    <a:lumMod val="50000"/>
                  </a:schemeClr>
                </a:solidFill>
                <a:latin typeface="Algerian" panose="04020705040A02060702" pitchFamily="82" charset="0"/>
              </a:rPr>
              <a:t>GOOGLE PLAY STORE Apps</a:t>
            </a:r>
            <a:endParaRPr lang="en-IN" dirty="0">
              <a:solidFill>
                <a:schemeClr val="accent3">
                  <a:lumMod val="50000"/>
                </a:schemeClr>
              </a:solidFill>
              <a:latin typeface="Algerian" panose="04020705040A02060702" pitchFamily="82" charset="0"/>
            </a:endParaRPr>
          </a:p>
        </p:txBody>
      </p:sp>
    </p:spTree>
    <p:extLst>
      <p:ext uri="{BB962C8B-B14F-4D97-AF65-F5344CB8AC3E}">
        <p14:creationId xmlns:p14="http://schemas.microsoft.com/office/powerpoint/2010/main" val="6171499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676" t="25641" r="34615" b="9868"/>
          <a:stretch/>
        </p:blipFill>
        <p:spPr>
          <a:xfrm>
            <a:off x="652123" y="681652"/>
            <a:ext cx="5301761" cy="4983082"/>
          </a:xfrm>
          <a:prstGeom prst="rect">
            <a:avLst/>
          </a:prstGeom>
        </p:spPr>
      </p:pic>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265" t="11587" r="32762" b="7147"/>
          <a:stretch/>
        </p:blipFill>
        <p:spPr>
          <a:xfrm>
            <a:off x="6021238" y="681652"/>
            <a:ext cx="5227607" cy="4597879"/>
          </a:xfrm>
          <a:prstGeom prst="rect">
            <a:avLst/>
          </a:prstGeom>
        </p:spPr>
      </p:pic>
    </p:spTree>
    <p:extLst>
      <p:ext uri="{BB962C8B-B14F-4D97-AF65-F5344CB8AC3E}">
        <p14:creationId xmlns:p14="http://schemas.microsoft.com/office/powerpoint/2010/main" val="2573159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Algerian" panose="04020705040A02060702" pitchFamily="82" charset="0"/>
              </a:rPr>
              <a:t>GRAPH VISUALISATION </a:t>
            </a:r>
            <a:endParaRPr lang="en-IN" sz="5400" dirty="0">
              <a:latin typeface="Algerian" panose="04020705040A02060702" pitchFamily="82"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8778" r="5881"/>
          <a:stretch/>
        </p:blipFill>
        <p:spPr>
          <a:xfrm>
            <a:off x="855069" y="2444262"/>
            <a:ext cx="5545732" cy="3026630"/>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975" t="37451" r="30770" b="23699"/>
          <a:stretch/>
        </p:blipFill>
        <p:spPr>
          <a:xfrm>
            <a:off x="6400801" y="2444262"/>
            <a:ext cx="5090745" cy="2945423"/>
          </a:xfrm>
          <a:prstGeom prst="rect">
            <a:avLst/>
          </a:prstGeom>
        </p:spPr>
      </p:pic>
    </p:spTree>
    <p:extLst>
      <p:ext uri="{BB962C8B-B14F-4D97-AF65-F5344CB8AC3E}">
        <p14:creationId xmlns:p14="http://schemas.microsoft.com/office/powerpoint/2010/main" val="3365162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636" t="31066" r="13200"/>
          <a:stretch/>
        </p:blipFill>
        <p:spPr>
          <a:xfrm>
            <a:off x="668215" y="629739"/>
            <a:ext cx="5600700" cy="389829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546" t="42113" r="33478" b="33333"/>
          <a:stretch/>
        </p:blipFill>
        <p:spPr>
          <a:xfrm>
            <a:off x="668215" y="4528037"/>
            <a:ext cx="4932485" cy="138918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672" t="35431" r="34965" b="38773"/>
          <a:stretch/>
        </p:blipFill>
        <p:spPr>
          <a:xfrm>
            <a:off x="5671038" y="4528037"/>
            <a:ext cx="5723793" cy="145952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1188" t="32465" r="29458" b="-1"/>
          <a:stretch/>
        </p:blipFill>
        <p:spPr>
          <a:xfrm>
            <a:off x="6348046" y="669303"/>
            <a:ext cx="5292969" cy="3819169"/>
          </a:xfrm>
          <a:prstGeom prst="rect">
            <a:avLst/>
          </a:prstGeom>
        </p:spPr>
      </p:pic>
    </p:spTree>
    <p:extLst>
      <p:ext uri="{BB962C8B-B14F-4D97-AF65-F5344CB8AC3E}">
        <p14:creationId xmlns:p14="http://schemas.microsoft.com/office/powerpoint/2010/main" val="4026699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59593" b="26695"/>
          <a:stretch/>
        </p:blipFill>
        <p:spPr>
          <a:xfrm>
            <a:off x="712177" y="4730262"/>
            <a:ext cx="6585438" cy="1257300"/>
          </a:xfr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752" t="24202" r="33042" b="10562"/>
          <a:stretch/>
        </p:blipFill>
        <p:spPr>
          <a:xfrm>
            <a:off x="800101" y="826477"/>
            <a:ext cx="5653454" cy="369277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934" t="54856" r="34178" b="25563"/>
          <a:stretch/>
        </p:blipFill>
        <p:spPr>
          <a:xfrm>
            <a:off x="5336931" y="4730262"/>
            <a:ext cx="6224954" cy="12573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7395" t="6967" r="39773"/>
          <a:stretch/>
        </p:blipFill>
        <p:spPr>
          <a:xfrm rot="16200000">
            <a:off x="7043464" y="-175022"/>
            <a:ext cx="3673533" cy="5363308"/>
          </a:xfrm>
          <a:prstGeom prst="rect">
            <a:avLst/>
          </a:prstGeom>
        </p:spPr>
      </p:pic>
    </p:spTree>
    <p:extLst>
      <p:ext uri="{BB962C8B-B14F-4D97-AF65-F5344CB8AC3E}">
        <p14:creationId xmlns:p14="http://schemas.microsoft.com/office/powerpoint/2010/main" val="28908899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955" t="32310" r="31556"/>
          <a:stretch/>
        </p:blipFill>
        <p:spPr>
          <a:xfrm>
            <a:off x="668216" y="606669"/>
            <a:ext cx="5750169" cy="4229101"/>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46" t="47397" r="49389" b="23854"/>
          <a:stretch/>
        </p:blipFill>
        <p:spPr>
          <a:xfrm>
            <a:off x="756137" y="4580792"/>
            <a:ext cx="5776548" cy="162657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885" t="49884" r="43182" b="42813"/>
          <a:stretch/>
        </p:blipFill>
        <p:spPr>
          <a:xfrm>
            <a:off x="6145824" y="5187461"/>
            <a:ext cx="5424855" cy="413238"/>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0489" t="11320" r="31119"/>
          <a:stretch/>
        </p:blipFill>
        <p:spPr>
          <a:xfrm>
            <a:off x="5820508" y="606669"/>
            <a:ext cx="5741380" cy="5512777"/>
          </a:xfrm>
          <a:prstGeom prst="rect">
            <a:avLst/>
          </a:prstGeom>
        </p:spPr>
      </p:pic>
    </p:spTree>
    <p:extLst>
      <p:ext uri="{BB962C8B-B14F-4D97-AF65-F5344CB8AC3E}">
        <p14:creationId xmlns:p14="http://schemas.microsoft.com/office/powerpoint/2010/main" val="1842411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Algerian" panose="04020705040A02060702" pitchFamily="82" charset="0"/>
              </a:rPr>
              <a:t>HYPOTHESIS TESING </a:t>
            </a:r>
            <a:endParaRPr lang="en-IN" sz="6000" dirty="0">
              <a:latin typeface="Algerian" panose="04020705040A02060702" pitchFamily="82"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838" t="31236" r="24302" b="24476"/>
          <a:stretch/>
        </p:blipFill>
        <p:spPr>
          <a:xfrm>
            <a:off x="703384" y="2453054"/>
            <a:ext cx="5380893" cy="291025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259" t="43503" r="33653"/>
          <a:stretch/>
        </p:blipFill>
        <p:spPr>
          <a:xfrm>
            <a:off x="4862146" y="2453054"/>
            <a:ext cx="6400799" cy="3194915"/>
          </a:xfrm>
          <a:prstGeom prst="rect">
            <a:avLst/>
          </a:prstGeom>
        </p:spPr>
      </p:pic>
    </p:spTree>
    <p:extLst>
      <p:ext uri="{BB962C8B-B14F-4D97-AF65-F5344CB8AC3E}">
        <p14:creationId xmlns:p14="http://schemas.microsoft.com/office/powerpoint/2010/main" val="2577087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09" t="27971" r="46591" b="8471"/>
          <a:stretch/>
        </p:blipFill>
        <p:spPr>
          <a:xfrm>
            <a:off x="650631" y="580290"/>
            <a:ext cx="4765431" cy="543364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47" t="31391" r="37500" b="5050"/>
          <a:stretch/>
        </p:blipFill>
        <p:spPr>
          <a:xfrm>
            <a:off x="5416062" y="580290"/>
            <a:ext cx="6128239" cy="5539155"/>
          </a:xfrm>
          <a:prstGeom prst="rect">
            <a:avLst/>
          </a:prstGeom>
        </p:spPr>
      </p:pic>
    </p:spTree>
    <p:extLst>
      <p:ext uri="{BB962C8B-B14F-4D97-AF65-F5344CB8AC3E}">
        <p14:creationId xmlns:p14="http://schemas.microsoft.com/office/powerpoint/2010/main" val="17722066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829" t="28437" r="33129" b="8470"/>
          <a:stretch/>
        </p:blipFill>
        <p:spPr>
          <a:xfrm>
            <a:off x="659422" y="677007"/>
            <a:ext cx="5838093" cy="532813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19" t="27506" r="27623" b="5051"/>
          <a:stretch/>
        </p:blipFill>
        <p:spPr>
          <a:xfrm>
            <a:off x="5363307" y="677006"/>
            <a:ext cx="6304085" cy="5460025"/>
          </a:xfrm>
          <a:prstGeom prst="rect">
            <a:avLst/>
          </a:prstGeom>
        </p:spPr>
      </p:pic>
    </p:spTree>
    <p:extLst>
      <p:ext uri="{BB962C8B-B14F-4D97-AF65-F5344CB8AC3E}">
        <p14:creationId xmlns:p14="http://schemas.microsoft.com/office/powerpoint/2010/main" val="556897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Algerian" panose="04020705040A02060702" pitchFamily="82" charset="0"/>
              </a:rPr>
              <a:t>CORRELATION &amp;INFERENCES</a:t>
            </a:r>
            <a:endParaRPr lang="en-IN" sz="5400" dirty="0">
              <a:latin typeface="Algerian" panose="04020705040A02060702" pitchFamily="82"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896" t="31546" r="13549" b="11732"/>
          <a:stretch/>
        </p:blipFill>
        <p:spPr>
          <a:xfrm>
            <a:off x="967154" y="2567354"/>
            <a:ext cx="10128737" cy="3499338"/>
          </a:xfrm>
          <a:prstGeom prst="rect">
            <a:avLst/>
          </a:prstGeom>
        </p:spPr>
      </p:pic>
    </p:spTree>
    <p:extLst>
      <p:ext uri="{BB962C8B-B14F-4D97-AF65-F5344CB8AC3E}">
        <p14:creationId xmlns:p14="http://schemas.microsoft.com/office/powerpoint/2010/main" val="3084105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4600" r="29895" b="14686"/>
          <a:stretch/>
        </p:blipFill>
        <p:spPr>
          <a:xfrm>
            <a:off x="677008" y="597877"/>
            <a:ext cx="6954715" cy="25761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330" r="47290" b="17638"/>
          <a:stretch/>
        </p:blipFill>
        <p:spPr>
          <a:xfrm>
            <a:off x="6260124" y="597877"/>
            <a:ext cx="5301762" cy="404446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2051" r="54021" b="4273"/>
          <a:stretch/>
        </p:blipFill>
        <p:spPr>
          <a:xfrm>
            <a:off x="800101" y="3376246"/>
            <a:ext cx="5460023" cy="126609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52214" r="4283" b="29759"/>
          <a:stretch/>
        </p:blipFill>
        <p:spPr>
          <a:xfrm>
            <a:off x="800101" y="4642338"/>
            <a:ext cx="10691445" cy="1521069"/>
          </a:xfrm>
          <a:prstGeom prst="rect">
            <a:avLst/>
          </a:prstGeom>
        </p:spPr>
      </p:pic>
    </p:spTree>
    <p:extLst>
      <p:ext uri="{BB962C8B-B14F-4D97-AF65-F5344CB8AC3E}">
        <p14:creationId xmlns:p14="http://schemas.microsoft.com/office/powerpoint/2010/main" val="988436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2514600" y="3232150"/>
            <a:ext cx="7635875" cy="2743200"/>
          </a:xfrm>
        </p:spPr>
        <p:txBody>
          <a:bodyPr>
            <a:normAutofit/>
          </a:bodyPr>
          <a:lstStyle/>
          <a:p>
            <a:pPr marL="0" indent="0">
              <a:buNone/>
            </a:pPr>
            <a:r>
              <a:rPr lang="en-US" sz="3600" dirty="0" smtClean="0">
                <a:solidFill>
                  <a:schemeClr val="tx2"/>
                </a:solidFill>
                <a:latin typeface="Bahnschrift SemiBold Condensed" panose="020B0502040204020203" pitchFamily="34" charset="0"/>
              </a:rPr>
              <a:t>1.Amrutha  B S   –PES2201800618</a:t>
            </a:r>
          </a:p>
          <a:p>
            <a:pPr marL="0" indent="0">
              <a:buNone/>
            </a:pPr>
            <a:r>
              <a:rPr lang="en-US" sz="3600" dirty="0" smtClean="0">
                <a:solidFill>
                  <a:schemeClr val="tx2"/>
                </a:solidFill>
                <a:latin typeface="Bahnschrift SemiBold Condensed" panose="020B0502040204020203" pitchFamily="34" charset="0"/>
              </a:rPr>
              <a:t>2.Manasadevi     –PES2201800612</a:t>
            </a:r>
          </a:p>
          <a:p>
            <a:pPr marL="0" indent="0">
              <a:buNone/>
            </a:pPr>
            <a:r>
              <a:rPr lang="en-US" sz="3600" dirty="0" smtClean="0">
                <a:solidFill>
                  <a:schemeClr val="tx2"/>
                </a:solidFill>
                <a:latin typeface="Bahnschrift SemiBold Condensed" panose="020B0502040204020203" pitchFamily="34" charset="0"/>
              </a:rPr>
              <a:t>3.Rithika Shetty –PES2201800459</a:t>
            </a:r>
            <a:endParaRPr lang="en-IN" sz="3600" dirty="0">
              <a:solidFill>
                <a:schemeClr val="tx2"/>
              </a:solidFill>
              <a:latin typeface="Bahnschrift SemiBold Condensed" panose="020B0502040204020203" pitchFamily="34" charset="0"/>
            </a:endParaRPr>
          </a:p>
        </p:txBody>
      </p:sp>
      <p:sp>
        <p:nvSpPr>
          <p:cNvPr id="11" name="TextBox 10"/>
          <p:cNvSpPr txBox="1"/>
          <p:nvPr/>
        </p:nvSpPr>
        <p:spPr>
          <a:xfrm>
            <a:off x="3421037" y="788996"/>
            <a:ext cx="6435306" cy="1200329"/>
          </a:xfrm>
          <a:prstGeom prst="rect">
            <a:avLst/>
          </a:prstGeom>
          <a:noFill/>
        </p:spPr>
        <p:txBody>
          <a:bodyPr wrap="square" rtlCol="0">
            <a:spAutoFit/>
          </a:bodyPr>
          <a:lstStyle/>
          <a:p>
            <a:r>
              <a:rPr lang="en-US" dirty="0" smtClean="0"/>
              <a:t> </a:t>
            </a:r>
            <a:r>
              <a:rPr lang="en-US" sz="5400" dirty="0">
                <a:ln w="0"/>
                <a:solidFill>
                  <a:srgbClr val="FF0000"/>
                </a:solidFill>
                <a:effectLst>
                  <a:reflection blurRad="6350" stA="53000" endA="300" endPos="35500" dir="5400000" sy="-90000" algn="bl" rotWithShape="0"/>
                </a:effectLst>
                <a:latin typeface="Algerian" panose="04020705040A02060702" pitchFamily="82" charset="0"/>
              </a:rPr>
              <a:t>PES</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lgerian" panose="04020705040A02060702" pitchFamily="82" charset="0"/>
              </a:rPr>
              <a:t> </a:t>
            </a:r>
            <a:r>
              <a:rPr lang="en-US" sz="5400" dirty="0">
                <a:ln w="0"/>
                <a:solidFill>
                  <a:srgbClr val="0070C0"/>
                </a:solidFill>
                <a:effectLst>
                  <a:reflection blurRad="6350" stA="53000" endA="300" endPos="35500" dir="5400000" sy="-90000" algn="bl" rotWithShape="0"/>
                </a:effectLst>
                <a:latin typeface="Algerian" panose="04020705040A02060702" pitchFamily="82" charset="0"/>
              </a:rPr>
              <a:t>UNIVERSITY</a:t>
            </a:r>
            <a:endParaRPr lang="en-IN" sz="5400" dirty="0">
              <a:ln w="0"/>
              <a:solidFill>
                <a:srgbClr val="0070C0"/>
              </a:solidFill>
              <a:effectLst>
                <a:reflection blurRad="6350" stA="53000" endA="300" endPos="35500" dir="5400000" sy="-90000" algn="bl" rotWithShape="0"/>
              </a:effectLst>
              <a:latin typeface="Algerian" panose="04020705040A02060702" pitchFamily="82" charset="0"/>
            </a:endParaRPr>
          </a:p>
          <a:p>
            <a:endParaRPr lang="en-IN" dirty="0"/>
          </a:p>
        </p:txBody>
      </p:sp>
      <p:pic>
        <p:nvPicPr>
          <p:cNvPr id="12" name="Picture 11" descr="G:\Users\HP\Pictures\pes.jpg"/>
          <p:cNvPicPr/>
          <p:nvPr/>
        </p:nvPicPr>
        <p:blipFill>
          <a:blip r:embed="rId2">
            <a:extLst>
              <a:ext uri="{28A0092B-C50C-407E-A947-70E740481C1C}">
                <a14:useLocalDpi xmlns:a14="http://schemas.microsoft.com/office/drawing/2010/main" val="0"/>
              </a:ext>
            </a:extLst>
          </a:blip>
          <a:srcRect/>
          <a:stretch>
            <a:fillRect/>
          </a:stretch>
        </p:blipFill>
        <p:spPr bwMode="auto">
          <a:xfrm>
            <a:off x="2266314" y="788996"/>
            <a:ext cx="952500" cy="701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4097215" y="2148901"/>
            <a:ext cx="4115131" cy="646331"/>
          </a:xfrm>
          <a:prstGeom prst="rect">
            <a:avLst/>
          </a:prstGeom>
          <a:noFill/>
        </p:spPr>
        <p:txBody>
          <a:bodyPr wrap="square" rtlCol="0">
            <a:spAutoFit/>
          </a:bodyPr>
          <a:lstStyle/>
          <a:p>
            <a:r>
              <a:rPr lang="en-US" sz="3600" dirty="0">
                <a:solidFill>
                  <a:schemeClr val="tx2"/>
                </a:solidFill>
                <a:latin typeface="Bahnschrift SemiBold Condensed" panose="020B0502040204020203" pitchFamily="34" charset="0"/>
              </a:rPr>
              <a:t>TEAM MEAMBERS:</a:t>
            </a:r>
          </a:p>
        </p:txBody>
      </p:sp>
    </p:spTree>
    <p:extLst>
      <p:ext uri="{BB962C8B-B14F-4D97-AF65-F5344CB8AC3E}">
        <p14:creationId xmlns:p14="http://schemas.microsoft.com/office/powerpoint/2010/main" val="1072037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46309" r="31906" b="29293"/>
          <a:stretch/>
        </p:blipFill>
        <p:spPr>
          <a:xfrm>
            <a:off x="633047" y="633046"/>
            <a:ext cx="6849208" cy="267286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4864" r="47814" b="17793"/>
          <a:stretch/>
        </p:blipFill>
        <p:spPr>
          <a:xfrm>
            <a:off x="6295293" y="633045"/>
            <a:ext cx="5249008" cy="422030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9316" r="62151" b="42813"/>
          <a:stretch/>
        </p:blipFill>
        <p:spPr>
          <a:xfrm>
            <a:off x="712178" y="3437792"/>
            <a:ext cx="5583116" cy="1283677"/>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55322" r="12675" b="27273"/>
          <a:stretch/>
        </p:blipFill>
        <p:spPr>
          <a:xfrm>
            <a:off x="1002323" y="4853353"/>
            <a:ext cx="10251831" cy="1239716"/>
          </a:xfrm>
          <a:prstGeom prst="rect">
            <a:avLst/>
          </a:prstGeom>
        </p:spPr>
      </p:pic>
    </p:spTree>
    <p:extLst>
      <p:ext uri="{BB962C8B-B14F-4D97-AF65-F5344CB8AC3E}">
        <p14:creationId xmlns:p14="http://schemas.microsoft.com/office/powerpoint/2010/main" val="12466130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7830" y="2945423"/>
            <a:ext cx="10307630" cy="1015663"/>
          </a:xfrm>
          <a:prstGeom prst="rect">
            <a:avLst/>
          </a:prstGeom>
          <a:noFill/>
        </p:spPr>
        <p:txBody>
          <a:bodyPr wrap="none" rtlCol="0">
            <a:spAutoFit/>
          </a:bodyPr>
          <a:lstStyle/>
          <a:p>
            <a:r>
              <a:rPr lang="en-US" sz="6000" dirty="0" smtClean="0">
                <a:latin typeface="Algerian" panose="04020705040A02060702" pitchFamily="82" charset="0"/>
              </a:rPr>
              <a:t>THANK YOU FOR INSTALLING</a:t>
            </a:r>
            <a:endParaRPr lang="en-IN" sz="6000" dirty="0">
              <a:latin typeface="Algerian" panose="04020705040A02060702" pitchFamily="82" charset="0"/>
            </a:endParaRPr>
          </a:p>
        </p:txBody>
      </p:sp>
    </p:spTree>
    <p:extLst>
      <p:ext uri="{BB962C8B-B14F-4D97-AF65-F5344CB8AC3E}">
        <p14:creationId xmlns:p14="http://schemas.microsoft.com/office/powerpoint/2010/main" val="2849478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Algerian" panose="04020705040A02060702" pitchFamily="82" charset="0"/>
              </a:rPr>
              <a:t>   Synopsis and Preface</a:t>
            </a:r>
            <a:endParaRPr lang="en-IN" sz="5400"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18568088"/>
              </p:ext>
            </p:extLst>
          </p:nvPr>
        </p:nvGraphicFramePr>
        <p:xfrm>
          <a:off x="682925" y="5050354"/>
          <a:ext cx="10826150" cy="1005840"/>
        </p:xfrm>
        <a:graphic>
          <a:graphicData uri="http://schemas.openxmlformats.org/drawingml/2006/table">
            <a:tbl>
              <a:tblPr firstRow="1" bandRow="1">
                <a:tableStyleId>{0505E3EF-67EA-436B-97B2-0124C06EBD24}</a:tableStyleId>
              </a:tblPr>
              <a:tblGrid>
                <a:gridCol w="2165230"/>
                <a:gridCol w="2165230"/>
                <a:gridCol w="2165230"/>
                <a:gridCol w="2165230"/>
                <a:gridCol w="2165230"/>
              </a:tblGrid>
              <a:tr h="495156">
                <a:tc>
                  <a:txBody>
                    <a:bodyPr/>
                    <a:lstStyle/>
                    <a:p>
                      <a:r>
                        <a:rPr lang="en-US" dirty="0" smtClean="0"/>
                        <a:t>ROWS</a:t>
                      </a:r>
                      <a:endParaRPr lang="en-IN" dirty="0"/>
                    </a:p>
                  </a:txBody>
                  <a:tcPr/>
                </a:tc>
                <a:tc>
                  <a:txBody>
                    <a:bodyPr/>
                    <a:lstStyle/>
                    <a:p>
                      <a:r>
                        <a:rPr lang="en-US" dirty="0" smtClean="0"/>
                        <a:t>COLUMNS</a:t>
                      </a:r>
                      <a:endParaRPr lang="en-IN" dirty="0"/>
                    </a:p>
                  </a:txBody>
                  <a:tcPr/>
                </a:tc>
                <a:tc>
                  <a:txBody>
                    <a:bodyPr/>
                    <a:lstStyle/>
                    <a:p>
                      <a:r>
                        <a:rPr lang="en-US" dirty="0" smtClean="0"/>
                        <a:t>NUMERICAL</a:t>
                      </a:r>
                    </a:p>
                    <a:p>
                      <a:r>
                        <a:rPr lang="en-US" dirty="0" smtClean="0"/>
                        <a:t>COLUMNS </a:t>
                      </a:r>
                    </a:p>
                  </a:txBody>
                  <a:tcPr/>
                </a:tc>
                <a:tc>
                  <a:txBody>
                    <a:bodyPr/>
                    <a:lstStyle/>
                    <a:p>
                      <a:r>
                        <a:rPr lang="en-US" dirty="0" smtClean="0"/>
                        <a:t>CATEGORICAL</a:t>
                      </a:r>
                    </a:p>
                    <a:p>
                      <a:r>
                        <a:rPr lang="en-US" dirty="0" smtClean="0"/>
                        <a:t>COLUMNS</a:t>
                      </a:r>
                      <a:endParaRPr lang="en-IN" dirty="0"/>
                    </a:p>
                  </a:txBody>
                  <a:tcPr/>
                </a:tc>
                <a:tc>
                  <a:txBody>
                    <a:bodyPr/>
                    <a:lstStyle/>
                    <a:p>
                      <a:r>
                        <a:rPr lang="en-US" dirty="0" smtClean="0"/>
                        <a:t>NAN%</a:t>
                      </a:r>
                      <a:endParaRPr lang="en-IN" dirty="0"/>
                    </a:p>
                  </a:txBody>
                  <a:tcPr/>
                </a:tc>
              </a:tr>
              <a:tr h="282946">
                <a:tc>
                  <a:txBody>
                    <a:bodyPr/>
                    <a:lstStyle/>
                    <a:p>
                      <a:r>
                        <a:rPr lang="en-US" dirty="0" smtClean="0"/>
                        <a:t>700</a:t>
                      </a:r>
                      <a:endParaRPr lang="en-IN" dirty="0"/>
                    </a:p>
                  </a:txBody>
                  <a:tcPr/>
                </a:tc>
                <a:tc>
                  <a:txBody>
                    <a:bodyPr/>
                    <a:lstStyle/>
                    <a:p>
                      <a:r>
                        <a:rPr lang="en-US" dirty="0" smtClean="0"/>
                        <a:t>13</a:t>
                      </a:r>
                      <a:endParaRPr lang="en-IN" dirty="0"/>
                    </a:p>
                  </a:txBody>
                  <a:tcPr/>
                </a:tc>
                <a:tc>
                  <a:txBody>
                    <a:bodyPr/>
                    <a:lstStyle/>
                    <a:p>
                      <a:r>
                        <a:rPr lang="en-US" dirty="0" smtClean="0"/>
                        <a:t>7</a:t>
                      </a:r>
                      <a:endParaRPr lang="en-IN" dirty="0"/>
                    </a:p>
                  </a:txBody>
                  <a:tcPr/>
                </a:tc>
                <a:tc>
                  <a:txBody>
                    <a:bodyPr/>
                    <a:lstStyle/>
                    <a:p>
                      <a:r>
                        <a:rPr lang="en-US" dirty="0" smtClean="0"/>
                        <a:t>5</a:t>
                      </a:r>
                      <a:endParaRPr lang="en-IN" dirty="0"/>
                    </a:p>
                  </a:txBody>
                  <a:tcPr/>
                </a:tc>
                <a:tc>
                  <a:txBody>
                    <a:bodyPr/>
                    <a:lstStyle/>
                    <a:p>
                      <a:r>
                        <a:rPr lang="en-US" dirty="0" smtClean="0"/>
                        <a:t>14.8</a:t>
                      </a:r>
                      <a:endParaRPr lang="en-IN" dirty="0"/>
                    </a:p>
                  </a:txBody>
                  <a:tcPr/>
                </a:tc>
              </a:tr>
            </a:tbl>
          </a:graphicData>
        </a:graphic>
      </p:graphicFrame>
      <p:sp>
        <p:nvSpPr>
          <p:cNvPr id="7" name="TextBox 6"/>
          <p:cNvSpPr txBox="1"/>
          <p:nvPr/>
        </p:nvSpPr>
        <p:spPr>
          <a:xfrm>
            <a:off x="1179664" y="2544792"/>
            <a:ext cx="9832672"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 The data set is regarding the apps which we install in our mobile and computers and interpretation is based on how people or the company members either install it or try to update it is purely based on different parameters. The users install the different apps based on the parameters like :Genres, category, size , Ratings Reviews , Installs , Updated ones.</a:t>
            </a:r>
          </a:p>
          <a:p>
            <a:pPr marL="285750" indent="-285750">
              <a:buFont typeface="Arial" panose="020B0604020202020204" pitchFamily="34" charset="0"/>
              <a:buChar char="•"/>
            </a:pPr>
            <a:r>
              <a:rPr lang="en-US" sz="2000" dirty="0" smtClean="0"/>
              <a:t>So we analyze the sample by cleaning it ,normalizing and standardizing the data ,visualizing the data by different graphs, and making some hypothesis testing and concluding by correlation .</a:t>
            </a:r>
          </a:p>
          <a:p>
            <a:endParaRPr lang="en-IN" sz="2000" dirty="0"/>
          </a:p>
        </p:txBody>
      </p:sp>
    </p:spTree>
    <p:extLst>
      <p:ext uri="{BB962C8B-B14F-4D97-AF65-F5344CB8AC3E}">
        <p14:creationId xmlns:p14="http://schemas.microsoft.com/office/powerpoint/2010/main" val="32284382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04" y="623335"/>
            <a:ext cx="10610490" cy="5654164"/>
          </a:xfrm>
          <a:prstGeom prst="rect">
            <a:avLst/>
          </a:prstGeom>
        </p:spPr>
      </p:pic>
    </p:spTree>
    <p:extLst>
      <p:ext uri="{BB962C8B-B14F-4D97-AF65-F5344CB8AC3E}">
        <p14:creationId xmlns:p14="http://schemas.microsoft.com/office/powerpoint/2010/main" val="2753045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80542" y="491020"/>
            <a:ext cx="6832120" cy="769441"/>
          </a:xfrm>
          <a:prstGeom prst="rect">
            <a:avLst/>
          </a:prstGeom>
        </p:spPr>
        <p:txBody>
          <a:bodyPr wrap="square">
            <a:spAutoFit/>
          </a:bodyPr>
          <a:lstStyle/>
          <a:p>
            <a:r>
              <a:rPr lang="en-US" sz="4400" dirty="0" smtClean="0">
                <a:latin typeface="Algerian" panose="04020705040A02060702" pitchFamily="82" charset="0"/>
              </a:rPr>
              <a:t>             DATA </a:t>
            </a:r>
            <a:r>
              <a:rPr lang="en-US" sz="4400" dirty="0">
                <a:latin typeface="Algerian" panose="04020705040A02060702" pitchFamily="82" charset="0"/>
              </a:rPr>
              <a:t>CLEANING</a:t>
            </a:r>
            <a:endParaRPr lang="en-IN" sz="4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3" t="955" r="20097" b="-955"/>
          <a:stretch/>
        </p:blipFill>
        <p:spPr>
          <a:xfrm>
            <a:off x="758460" y="1365970"/>
            <a:ext cx="3851363" cy="4419368"/>
          </a:xfrm>
          <a:prstGeom prst="rect">
            <a:avLst/>
          </a:prstGeom>
          <a:noFill/>
          <a:ln>
            <a:no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775" t="51748" r="13470" b="18416"/>
          <a:stretch/>
        </p:blipFill>
        <p:spPr>
          <a:xfrm>
            <a:off x="5205046" y="1365970"/>
            <a:ext cx="6224954" cy="3865453"/>
          </a:xfrm>
          <a:prstGeom prst="rect">
            <a:avLst/>
          </a:prstGeom>
        </p:spPr>
      </p:pic>
      <p:cxnSp>
        <p:nvCxnSpPr>
          <p:cNvPr id="12" name="Straight Arrow Connector 11"/>
          <p:cNvCxnSpPr/>
          <p:nvPr/>
        </p:nvCxnSpPr>
        <p:spPr>
          <a:xfrm flipV="1">
            <a:off x="4504316" y="3431731"/>
            <a:ext cx="1274885" cy="32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00318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04847" y="593306"/>
            <a:ext cx="4774222" cy="707886"/>
          </a:xfrm>
          <a:prstGeom prst="rect">
            <a:avLst/>
          </a:prstGeom>
          <a:noFill/>
        </p:spPr>
        <p:txBody>
          <a:bodyPr wrap="square" rtlCol="0">
            <a:spAutoFit/>
          </a:bodyPr>
          <a:lstStyle/>
          <a:p>
            <a:r>
              <a:rPr lang="en-US" sz="4000" dirty="0" smtClean="0"/>
              <a:t> Data Interpolation</a:t>
            </a:r>
            <a:endParaRPr lang="en-IN" sz="4000" dirty="0"/>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2273" t="32790" r="38724" b="7848"/>
          <a:stretch/>
        </p:blipFill>
        <p:spPr>
          <a:xfrm>
            <a:off x="637443" y="1195753"/>
            <a:ext cx="5934808" cy="3807070"/>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573" t="59207" r="33392" b="12976"/>
          <a:stretch/>
        </p:blipFill>
        <p:spPr>
          <a:xfrm>
            <a:off x="4097216" y="4598377"/>
            <a:ext cx="6541476" cy="1828799"/>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1048" t="23621" r="49476" b="20590"/>
          <a:stretch/>
        </p:blipFill>
        <p:spPr>
          <a:xfrm>
            <a:off x="6666767" y="1173772"/>
            <a:ext cx="4976446" cy="3156439"/>
          </a:xfrm>
          <a:prstGeom prst="rect">
            <a:avLst/>
          </a:prstGeom>
        </p:spPr>
      </p:pic>
      <p:cxnSp>
        <p:nvCxnSpPr>
          <p:cNvPr id="21" name="Straight Arrow Connector 20"/>
          <p:cNvCxnSpPr/>
          <p:nvPr/>
        </p:nvCxnSpPr>
        <p:spPr>
          <a:xfrm flipV="1">
            <a:off x="4712677" y="2593731"/>
            <a:ext cx="2233246" cy="3165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flipH="1">
            <a:off x="9258300" y="3974123"/>
            <a:ext cx="1134208" cy="76116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2981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2331" y="712177"/>
            <a:ext cx="7508631" cy="523220"/>
          </a:xfrm>
          <a:prstGeom prst="rect">
            <a:avLst/>
          </a:prstGeom>
          <a:noFill/>
        </p:spPr>
        <p:txBody>
          <a:bodyPr wrap="square" rtlCol="0">
            <a:spAutoFit/>
          </a:bodyPr>
          <a:lstStyle/>
          <a:p>
            <a:r>
              <a:rPr lang="en-US" sz="2800" dirty="0">
                <a:latin typeface="Algerian" panose="04020705040A02060702" pitchFamily="82" charset="0"/>
              </a:rPr>
              <a:t>NORMALIZATION &amp; STANDARDIZATION</a:t>
            </a:r>
            <a:endParaRPr lang="en-IN" sz="28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335" t="41834" r="24470" b="20307"/>
          <a:stretch/>
        </p:blipFill>
        <p:spPr>
          <a:xfrm>
            <a:off x="958361" y="1235397"/>
            <a:ext cx="5226779" cy="137591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633" t="27817" r="53322" b="19658"/>
          <a:stretch/>
        </p:blipFill>
        <p:spPr>
          <a:xfrm>
            <a:off x="6374423" y="1094720"/>
            <a:ext cx="4985238" cy="297180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3457" t="25594" r="8742" b="29349"/>
          <a:stretch/>
        </p:blipFill>
        <p:spPr>
          <a:xfrm>
            <a:off x="741872" y="2611315"/>
            <a:ext cx="6502990" cy="3393831"/>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3986" t="24709" r="60664" b="27583"/>
          <a:stretch/>
        </p:blipFill>
        <p:spPr>
          <a:xfrm>
            <a:off x="7244862" y="4066521"/>
            <a:ext cx="3974123" cy="2140848"/>
          </a:xfrm>
          <a:prstGeom prst="rect">
            <a:avLst/>
          </a:prstGeom>
        </p:spPr>
      </p:pic>
    </p:spTree>
    <p:extLst>
      <p:ext uri="{BB962C8B-B14F-4D97-AF65-F5344CB8AC3E}">
        <p14:creationId xmlns:p14="http://schemas.microsoft.com/office/powerpoint/2010/main" val="2969895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25" t="28128" r="34293" b="6604"/>
          <a:stretch/>
        </p:blipFill>
        <p:spPr>
          <a:xfrm>
            <a:off x="826475" y="2303585"/>
            <a:ext cx="5671039" cy="3692769"/>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4216" t="18662" r="21898" b="10653"/>
          <a:stretch/>
        </p:blipFill>
        <p:spPr>
          <a:xfrm>
            <a:off x="6198577" y="2303585"/>
            <a:ext cx="5424852" cy="3763108"/>
          </a:xfrm>
          <a:prstGeom prst="rect">
            <a:avLst/>
          </a:prstGeom>
        </p:spPr>
      </p:pic>
      <p:sp>
        <p:nvSpPr>
          <p:cNvPr id="13" name="TextBox 12"/>
          <p:cNvSpPr txBox="1"/>
          <p:nvPr/>
        </p:nvSpPr>
        <p:spPr>
          <a:xfrm>
            <a:off x="2873709" y="1125416"/>
            <a:ext cx="4278800" cy="923330"/>
          </a:xfrm>
          <a:prstGeom prst="rect">
            <a:avLst/>
          </a:prstGeom>
          <a:noFill/>
        </p:spPr>
        <p:txBody>
          <a:bodyPr wrap="none" rtlCol="0">
            <a:spAutoFit/>
          </a:bodyPr>
          <a:lstStyle/>
          <a:p>
            <a:r>
              <a:rPr lang="en-US" sz="5400" dirty="0" smtClean="0"/>
              <a:t>Normalization </a:t>
            </a:r>
          </a:p>
        </p:txBody>
      </p:sp>
    </p:spTree>
    <p:extLst>
      <p:ext uri="{BB962C8B-B14F-4D97-AF65-F5344CB8AC3E}">
        <p14:creationId xmlns:p14="http://schemas.microsoft.com/office/powerpoint/2010/main" val="3152304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402" t="22533" r="33129" b="60684"/>
          <a:stretch/>
        </p:blipFill>
        <p:spPr>
          <a:xfrm>
            <a:off x="624253" y="659423"/>
            <a:ext cx="5679831" cy="949569"/>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1276" t="37296" r="35489"/>
          <a:stretch/>
        </p:blipFill>
        <p:spPr>
          <a:xfrm>
            <a:off x="6101862" y="738554"/>
            <a:ext cx="5354515" cy="354769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626" t="27184" r="26024" b="6068"/>
          <a:stretch/>
        </p:blipFill>
        <p:spPr>
          <a:xfrm>
            <a:off x="1006717" y="3411415"/>
            <a:ext cx="4914901" cy="2417885"/>
          </a:xfrm>
          <a:prstGeom prst="rect">
            <a:avLst/>
          </a:prstGeom>
        </p:spPr>
      </p:pic>
      <p:sp>
        <p:nvSpPr>
          <p:cNvPr id="8" name="TextBox 7"/>
          <p:cNvSpPr txBox="1"/>
          <p:nvPr/>
        </p:nvSpPr>
        <p:spPr>
          <a:xfrm>
            <a:off x="1290334" y="2220014"/>
            <a:ext cx="4347665" cy="584775"/>
          </a:xfrm>
          <a:prstGeom prst="rect">
            <a:avLst/>
          </a:prstGeom>
          <a:noFill/>
        </p:spPr>
        <p:txBody>
          <a:bodyPr wrap="none" rtlCol="0">
            <a:spAutoFit/>
          </a:bodyPr>
          <a:lstStyle/>
          <a:p>
            <a:r>
              <a:rPr lang="en-US" sz="3200" dirty="0" smtClean="0"/>
              <a:t>QQ PLOT and PP PLOT</a:t>
            </a:r>
            <a:endParaRPr lang="en-IN" sz="3200" dirty="0"/>
          </a:p>
        </p:txBody>
      </p:sp>
    </p:spTree>
    <p:extLst>
      <p:ext uri="{BB962C8B-B14F-4D97-AF65-F5344CB8AC3E}">
        <p14:creationId xmlns:p14="http://schemas.microsoft.com/office/powerpoint/2010/main" val="24472151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863</TotalTime>
  <Words>167</Words>
  <Application>Microsoft Office PowerPoint</Application>
  <PresentationFormat>Widescreen</PresentationFormat>
  <Paragraphs>32</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Algerian</vt:lpstr>
      <vt:lpstr>Arial</vt:lpstr>
      <vt:lpstr>Bahnschrift SemiBold Condensed</vt:lpstr>
      <vt:lpstr>Calibri</vt:lpstr>
      <vt:lpstr>Garamond</vt:lpstr>
      <vt:lpstr>Organic</vt:lpstr>
      <vt:lpstr>PowerPoint Presentation</vt:lpstr>
      <vt:lpstr>PowerPoint Presentation</vt:lpstr>
      <vt:lpstr>   Synopsis and Preface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VISUALISATION </vt:lpstr>
      <vt:lpstr>PowerPoint Presentation</vt:lpstr>
      <vt:lpstr>PowerPoint Presentation</vt:lpstr>
      <vt:lpstr>PowerPoint Presentation</vt:lpstr>
      <vt:lpstr>HYPOTHESIS TESING </vt:lpstr>
      <vt:lpstr>PowerPoint Presentation</vt:lpstr>
      <vt:lpstr>PowerPoint Presentation</vt:lpstr>
      <vt:lpstr>CORRELATION &amp;INFERENCES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dc:title>
  <dc:creator>HP</dc:creator>
  <cp:lastModifiedBy>HP</cp:lastModifiedBy>
  <cp:revision>47</cp:revision>
  <dcterms:created xsi:type="dcterms:W3CDTF">2019-11-20T13:59:25Z</dcterms:created>
  <dcterms:modified xsi:type="dcterms:W3CDTF">2019-11-24T13:50:43Z</dcterms:modified>
</cp:coreProperties>
</file>